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8"/>
  </p:notesMasterIdLst>
  <p:sldIdLst>
    <p:sldId id="256" r:id="rId2"/>
    <p:sldId id="335" r:id="rId3"/>
    <p:sldId id="362" r:id="rId4"/>
    <p:sldId id="363" r:id="rId5"/>
    <p:sldId id="342" r:id="rId6"/>
    <p:sldId id="359"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fld id="{4A4CAE77-B8B1-49B7-9986-23DC29B73BCB}" type="datetime1">
              <a:rPr lang="en-US" smtClean="0"/>
              <a:pPr>
                <a:defRPr/>
              </a:pPr>
              <a:t>4/1/2020</a:t>
            </a:fld>
            <a:endParaRPr lang="en-US"/>
          </a:p>
        </p:txBody>
      </p:sp>
      <p:sp>
        <p:nvSpPr>
          <p:cNvPr id="17" name="Footer Placeholder 16"/>
          <p:cNvSpPr>
            <a:spLocks noGrp="1"/>
          </p:cNvSpPr>
          <p:nvPr>
            <p:ph type="ftr" sz="quarter" idx="11"/>
          </p:nvPr>
        </p:nvSpPr>
        <p:spPr/>
        <p:txBody>
          <a:bodyPr/>
          <a:lstStyle/>
          <a:p>
            <a:pPr>
              <a:defRPr/>
            </a:pPr>
            <a:r>
              <a:rPr lang="en-US" smtClean="0"/>
              <a:t>Author:RK</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29E3B3A6-35C4-4A4A-A93B-FEA2E3D83467}" type="slidenum">
              <a:rPr lang="en-US" smtClean="0"/>
              <a:pPr>
                <a:defRPr/>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4/1/2020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pPr>
              <a:defRPr/>
            </a:pPr>
            <a:fld id="{AFFF1EA8-75B9-4BFE-A5B1-639BA1B4E44A}" type="slidenum">
              <a:rPr lang="en-US" smtClean="0"/>
              <a:pPr>
                <a:defRPr/>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4/1/2020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4/1/2020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4/1/2020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30ECD9A4-5F66-4780-BB8E-330017FFA7D2}" type="slidenum">
              <a:rPr lang="en-US" smtClean="0"/>
              <a:pPr>
                <a:defRPr/>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a:defRPr/>
            </a:pPr>
            <a:fld id="{E7E1BEA8-81AC-4EAA-9B8B-C356D39A598C}" type="datetime1">
              <a:rPr lang="en-US" smtClean="0"/>
              <a:pPr>
                <a:defRPr/>
              </a:pPr>
              <a:t>4/1/2020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4/1/2020</a:t>
            </a:fld>
            <a:endParaRPr lang="en-US"/>
          </a:p>
        </p:txBody>
      </p:sp>
      <p:sp>
        <p:nvSpPr>
          <p:cNvPr id="8" name="Footer Placeholder 7"/>
          <p:cNvSpPr>
            <a:spLocks noGrp="1"/>
          </p:cNvSpPr>
          <p:nvPr>
            <p:ph type="ftr" sz="quarter" idx="11"/>
          </p:nvPr>
        </p:nvSpPr>
        <p:spPr>
          <a:xfrm>
            <a:off x="304800" y="6409944"/>
            <a:ext cx="3581400" cy="365760"/>
          </a:xfrm>
        </p:spPr>
        <p:txBody>
          <a:bodyPr/>
          <a:lstStyle/>
          <a:p>
            <a:pPr>
              <a:defRPr/>
            </a:pPr>
            <a:r>
              <a:rPr lang="en-US" smtClean="0"/>
              <a:t>Author:RK</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defRPr/>
            </a:pPr>
            <a:fld id="{7E74873D-DF26-421D-BB7D-2443FD85D712}" type="slidenum">
              <a:rPr lang="en-US" smtClean="0"/>
              <a:pPr>
                <a:defRPr/>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4/1/2020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fld id="{217256AB-E1A6-415D-9F21-A517C3C15B98}" type="datetime1">
              <a:rPr lang="en-US" smtClean="0"/>
              <a:pPr>
                <a:defRPr/>
              </a:pPr>
              <a:t>4/1/2020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5C23F445-A553-4D3F-BF04-A18E2120CA02}" type="slidenum">
              <a:rPr lang="en-US" smtClean="0"/>
              <a:pPr>
                <a:defRPr/>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4/1/2020</a:t>
            </a:fld>
            <a:endParaRPr lang="en-US"/>
          </a:p>
        </p:txBody>
      </p:sp>
      <p:sp>
        <p:nvSpPr>
          <p:cNvPr id="6" name="Footer Placeholder 5"/>
          <p:cNvSpPr>
            <a:spLocks noGrp="1"/>
          </p:cNvSpPr>
          <p:nvPr>
            <p:ph type="ftr" sz="quarter" idx="11"/>
          </p:nvPr>
        </p:nvSpPr>
        <p:spPr>
          <a:xfrm>
            <a:off x="301752" y="6410848"/>
            <a:ext cx="3383280" cy="365760"/>
          </a:xfrm>
        </p:spPr>
        <p:txBody>
          <a:bodyPr/>
          <a:lstStyle/>
          <a:p>
            <a:pPr>
              <a:defRPr/>
            </a:pPr>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pPr>
              <a:defRPr/>
            </a:pPr>
            <a:fld id="{5F7CE51B-D314-4748-A7FB-C6BBF3CC08C9}" type="slidenum">
              <a:rPr lang="en-US" smtClean="0"/>
              <a:pPr>
                <a:defRPr/>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a:defRPr/>
            </a:pPr>
            <a:fld id="{44528B13-61B8-4B34-AE66-FAA20D62E9E3}" type="datetime1">
              <a:rPr lang="en-US" smtClean="0"/>
              <a:pPr>
                <a:defRPr/>
              </a:pPr>
              <a:t>4/1/2020</a:t>
            </a:fld>
            <a:endParaRPr lang="en-US"/>
          </a:p>
        </p:txBody>
      </p:sp>
      <p:sp>
        <p:nvSpPr>
          <p:cNvPr id="6" name="Footer Placeholder 5"/>
          <p:cNvSpPr>
            <a:spLocks noGrp="1"/>
          </p:cNvSpPr>
          <p:nvPr>
            <p:ph type="ftr" sz="quarter" idx="11"/>
          </p:nvPr>
        </p:nvSpPr>
        <p:spPr>
          <a:xfrm>
            <a:off x="301752" y="6410848"/>
            <a:ext cx="3584448" cy="365760"/>
          </a:xfrm>
        </p:spPr>
        <p:txBody>
          <a:bodyPr/>
          <a:lstStyle/>
          <a:p>
            <a:pPr>
              <a:defRPr/>
            </a:pPr>
            <a:r>
              <a:rPr lang="en-US" smtClean="0"/>
              <a:t>Author:RK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fld id="{DA77A13B-D29E-4A31-9A3D-BDF778EEE264}" type="datetime1">
              <a:rPr lang="en-US" smtClean="0"/>
              <a:pPr>
                <a:defRPr/>
              </a:pPr>
              <a:t>4/1/2020</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r>
              <a:rPr lang="en-US" smtClean="0"/>
              <a:t>Author:RK</a:t>
            </a:r>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1C30FFA0-8383-48F0-ABBC-CA0378A05A10}" type="slidenum">
              <a:rPr lang="en-US" smtClean="0"/>
              <a:pPr>
                <a:defRPr/>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914400" y="2895600"/>
            <a:ext cx="6934200" cy="3200400"/>
          </a:xfrm>
        </p:spPr>
        <p:txBody>
          <a:bodyPr>
            <a:normAutofit/>
          </a:bodyPr>
          <a:lstStyle/>
          <a:p>
            <a:pPr eaLnBrk="1" hangingPunct="1"/>
            <a:endParaRPr lang="en-US" sz="4000" b="1" u="sng" dirty="0" smtClean="0"/>
          </a:p>
          <a:p>
            <a:pPr eaLnBrk="1" hangingPunct="1"/>
            <a:r>
              <a:rPr lang="en-US" sz="2700" b="1" u="sng" dirty="0" smtClean="0">
                <a:solidFill>
                  <a:schemeClr val="tx1"/>
                </a:solidFill>
              </a:rPr>
              <a:t>Prepared By</a:t>
            </a:r>
          </a:p>
          <a:p>
            <a:pPr eaLnBrk="1" hangingPunct="1">
              <a:spcBef>
                <a:spcPts val="200"/>
              </a:spcBef>
            </a:pPr>
            <a:r>
              <a:rPr lang="en-US" sz="2700" b="1" dirty="0" smtClean="0">
                <a:solidFill>
                  <a:schemeClr val="tx1"/>
                </a:solidFill>
              </a:rPr>
              <a:t> Dr. SHAHID IQBAL </a:t>
            </a:r>
          </a:p>
          <a:p>
            <a:pPr eaLnBrk="1" hangingPunct="1">
              <a:spcBef>
                <a:spcPts val="200"/>
              </a:spcBef>
            </a:pPr>
            <a:r>
              <a:rPr lang="en-US" sz="1800" b="1" dirty="0" smtClean="0">
                <a:solidFill>
                  <a:schemeClr val="tx1"/>
                </a:solidFill>
              </a:rPr>
              <a:t>Guest Faculty</a:t>
            </a:r>
          </a:p>
          <a:p>
            <a:pPr eaLnBrk="1" hangingPunct="1">
              <a:spcBef>
                <a:spcPts val="200"/>
              </a:spcBef>
            </a:pPr>
            <a:r>
              <a:rPr lang="en-US" sz="1800" b="1" dirty="0" smtClean="0">
                <a:solidFill>
                  <a:schemeClr val="tx1"/>
                </a:solidFill>
              </a:rPr>
              <a:t>Marwari College, </a:t>
            </a:r>
            <a:r>
              <a:rPr lang="en-US" sz="1800" b="1" dirty="0" err="1" smtClean="0">
                <a:solidFill>
                  <a:schemeClr val="tx1"/>
                </a:solidFill>
              </a:rPr>
              <a:t>Darbhanga</a:t>
            </a:r>
            <a:r>
              <a:rPr lang="en-US" sz="1800" b="1" dirty="0" smtClean="0">
                <a:solidFill>
                  <a:schemeClr val="tx1"/>
                </a:solidFill>
              </a:rPr>
              <a:t>,</a:t>
            </a:r>
          </a:p>
          <a:p>
            <a:pPr eaLnBrk="1" hangingPunct="1">
              <a:spcBef>
                <a:spcPts val="200"/>
              </a:spcBef>
            </a:pPr>
            <a:r>
              <a:rPr lang="en-US" sz="1800" b="1" dirty="0" smtClean="0">
                <a:solidFill>
                  <a:schemeClr val="tx1"/>
                </a:solidFill>
              </a:rPr>
              <a:t>Mobile No. and </a:t>
            </a:r>
            <a:r>
              <a:rPr lang="en-US" sz="1800" b="1" dirty="0" err="1" smtClean="0">
                <a:solidFill>
                  <a:schemeClr val="tx1"/>
                </a:solidFill>
              </a:rPr>
              <a:t>Whatsup</a:t>
            </a:r>
            <a:r>
              <a:rPr lang="en-US" sz="1800" b="1" dirty="0" smtClean="0">
                <a:solidFill>
                  <a:schemeClr val="tx1"/>
                </a:solidFill>
              </a:rPr>
              <a:t> No. : 7004160257</a:t>
            </a:r>
          </a:p>
          <a:p>
            <a:pPr eaLnBrk="1" hangingPunct="1">
              <a:spcBef>
                <a:spcPts val="200"/>
              </a:spcBef>
            </a:pPr>
            <a:r>
              <a:rPr lang="en-US" sz="1800" b="1" dirty="0" smtClean="0">
                <a:solidFill>
                  <a:schemeClr val="tx1"/>
                </a:solidFill>
              </a:rPr>
              <a:t>Email ID: shahidlnmu@gmail.com</a:t>
            </a:r>
          </a:p>
          <a:p>
            <a:pPr eaLnBrk="1" hangingPunct="1">
              <a:spcBef>
                <a:spcPts val="200"/>
              </a:spcBef>
            </a:pPr>
            <a:endParaRPr lang="en-US" sz="2500" b="1" dirty="0" smtClean="0">
              <a:solidFill>
                <a:schemeClr val="tx1"/>
              </a:solidFill>
            </a:endParaRPr>
          </a:p>
          <a:p>
            <a:pPr eaLnBrk="1" hangingPunct="1"/>
            <a:endParaRPr lang="en-US" b="1" dirty="0" smtClean="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
        <p:nvSpPr>
          <p:cNvPr id="6147" name="Title 1"/>
          <p:cNvSpPr>
            <a:spLocks noGrp="1"/>
          </p:cNvSpPr>
          <p:nvPr>
            <p:ph type="ctrTitle"/>
          </p:nvPr>
        </p:nvSpPr>
        <p:spPr>
          <a:xfrm>
            <a:off x="457200" y="304800"/>
            <a:ext cx="8229600" cy="3048000"/>
          </a:xfrm>
        </p:spPr>
        <p:txBody>
          <a:bodyPr>
            <a:normAutofit fontScale="90000"/>
          </a:bodyPr>
          <a:lstStyle/>
          <a:p>
            <a:pPr indent="457200" algn="ctr" eaLnBrk="1" hangingPunct="1"/>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lang="en-US" sz="3200" b="1" u="sng" dirty="0" smtClean="0">
                <a:solidFill>
                  <a:srgbClr val="FF0000"/>
                </a:solidFill>
              </a:rPr>
              <a:t/>
            </a:r>
            <a:br>
              <a:rPr lang="en-US" sz="3200" b="1" u="sng" dirty="0" smtClean="0">
                <a:solidFill>
                  <a:srgbClr val="FF0000"/>
                </a:solidFill>
              </a:rPr>
            </a:br>
            <a:r>
              <a:rPr lang="en-US" sz="3200" u="sng" dirty="0" smtClean="0">
                <a:solidFill>
                  <a:srgbClr val="FF0000"/>
                </a:solidFill>
              </a:rPr>
              <a:t/>
            </a:r>
            <a:br>
              <a:rPr lang="en-US" sz="3200" u="sng" dirty="0" smtClean="0">
                <a:solidFill>
                  <a:srgbClr val="FF0000"/>
                </a:solidFill>
              </a:rPr>
            </a:br>
            <a:r>
              <a:rPr lang="en-US" sz="3200" u="sng" dirty="0" smtClean="0">
                <a:solidFill>
                  <a:srgbClr val="FF0000"/>
                </a:solidFill>
              </a:rPr>
              <a:t/>
            </a:r>
            <a:br>
              <a:rPr lang="en-US" sz="3200" u="sng" dirty="0" smtClean="0">
                <a:solidFill>
                  <a:srgbClr val="FF0000"/>
                </a:solidFill>
              </a:rPr>
            </a:br>
            <a:r>
              <a:rPr sz="4500" b="1" u="sng" smtClean="0">
                <a:solidFill>
                  <a:srgbClr val="FF0000"/>
                </a:solidFill>
              </a:rPr>
              <a:t>WELCOME</a:t>
            </a:r>
            <a:r>
              <a:rPr sz="3200" smtClean="0"/>
              <a:t/>
            </a:r>
            <a:br>
              <a:rPr sz="3200" smtClean="0"/>
            </a:br>
            <a:r>
              <a:rPr sz="3000" b="1" smtClean="0">
                <a:solidFill>
                  <a:srgbClr val="00B050"/>
                </a:solidFill>
              </a:rPr>
              <a:t>Class: B.Com – Part-1 </a:t>
            </a:r>
            <a:br>
              <a:rPr sz="3000" b="1" smtClean="0">
                <a:solidFill>
                  <a:srgbClr val="00B050"/>
                </a:solidFill>
              </a:rPr>
            </a:br>
            <a:r>
              <a:rPr sz="3000" b="1" smtClean="0">
                <a:solidFill>
                  <a:srgbClr val="00B050"/>
                </a:solidFill>
              </a:rPr>
              <a:t>Subject: Financial Accounting</a:t>
            </a:r>
            <a:r>
              <a:rPr sz="3200" smtClean="0"/>
              <a:t/>
            </a:r>
            <a:br>
              <a:rPr sz="3200" smtClean="0"/>
            </a:br>
            <a:r>
              <a:rPr sz="3900" b="1" smtClean="0">
                <a:solidFill>
                  <a:srgbClr val="FF0000"/>
                </a:solidFill>
              </a:rPr>
              <a:t>TOPIC: </a:t>
            </a:r>
            <a:r>
              <a:rPr lang="en-US" sz="3900" b="1" dirty="0" smtClean="0">
                <a:solidFill>
                  <a:srgbClr val="FF0000"/>
                </a:solidFill>
              </a:rPr>
              <a:t>TRIAL BALANCE</a:t>
            </a:r>
            <a:r>
              <a:rPr lang="en-US" sz="3900" b="1" dirty="0" smtClean="0">
                <a:solidFill>
                  <a:srgbClr val="FFFF00"/>
                </a:solidFill>
              </a:rPr>
              <a:t/>
            </a:r>
            <a:br>
              <a:rPr lang="en-US" sz="3900" b="1" dirty="0" smtClean="0">
                <a:solidFill>
                  <a:srgbClr val="FFFF00"/>
                </a:solidFill>
              </a:rPr>
            </a:br>
            <a:r>
              <a:rPr b="1" smtClean="0"/>
              <a:t/>
            </a:r>
            <a:br>
              <a:rPr b="1" smtClean="0"/>
            </a:br>
            <a:endParaRPr sz="3200" smtClean="0"/>
          </a:p>
        </p:txBody>
      </p:sp>
    </p:spTree>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609600"/>
            <a:ext cx="5791200" cy="762000"/>
          </a:xfrm>
        </p:spPr>
        <p:txBody>
          <a:bodyPr>
            <a:noAutofit/>
          </a:bodyPr>
          <a:lstStyle/>
          <a:p>
            <a:pPr algn="l"/>
            <a:r>
              <a:rPr lang="en-US" sz="2500" b="1" dirty="0" smtClean="0">
                <a:solidFill>
                  <a:srgbClr val="FF0000"/>
                </a:solidFill>
              </a:rPr>
              <a:t>Meaning of Trial Balance</a:t>
            </a:r>
            <a:endParaRPr lang="en-US" sz="2500" b="1" dirty="0" smtClean="0">
              <a:solidFill>
                <a:srgbClr val="FF0000"/>
              </a:solidFill>
            </a:endParaRPr>
          </a:p>
        </p:txBody>
      </p:sp>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2</a:t>
            </a:fld>
            <a:endParaRPr lang="en-US" dirty="0"/>
          </a:p>
        </p:txBody>
      </p:sp>
      <p:sp>
        <p:nvSpPr>
          <p:cNvPr id="19462" name="Content Placeholder 6"/>
          <p:cNvSpPr>
            <a:spLocks noGrp="1"/>
          </p:cNvSpPr>
          <p:nvPr>
            <p:ph sz="quarter" idx="1"/>
          </p:nvPr>
        </p:nvSpPr>
        <p:spPr>
          <a:xfrm>
            <a:off x="381000" y="990600"/>
            <a:ext cx="8382000" cy="5181600"/>
          </a:xfrm>
        </p:spPr>
        <p:txBody>
          <a:bodyPr>
            <a:normAutofit fontScale="70000" lnSpcReduction="20000"/>
          </a:bodyPr>
          <a:lstStyle/>
          <a:p>
            <a:pPr>
              <a:buNone/>
            </a:pPr>
            <a:endParaRPr lang="en-US" sz="3200" dirty="0" smtClean="0"/>
          </a:p>
          <a:p>
            <a:pPr>
              <a:buNone/>
            </a:pPr>
            <a:endParaRPr lang="en-US" sz="3200" dirty="0" smtClean="0"/>
          </a:p>
          <a:p>
            <a:pPr algn="just">
              <a:spcAft>
                <a:spcPts val="600"/>
              </a:spcAft>
              <a:buNone/>
            </a:pPr>
            <a:r>
              <a:rPr lang="en-US" sz="3600" dirty="0" smtClean="0"/>
              <a:t>	</a:t>
            </a:r>
            <a:r>
              <a:rPr lang="en-US" sz="3100" dirty="0" smtClean="0"/>
              <a:t>Trial </a:t>
            </a:r>
            <a:r>
              <a:rPr lang="en-US" sz="3100" dirty="0" smtClean="0"/>
              <a:t>Balance is a statement which shows either the balance or total amounts of debit items and credit items of all accounts in the ledger and the Cash and bank balances. It may be noted that a trial balance is a statement and not an account and is prepared on a particular date and not for a particular period</a:t>
            </a:r>
            <a:endParaRPr lang="en-US" sz="3100" dirty="0" smtClean="0"/>
          </a:p>
          <a:p>
            <a:pPr algn="just">
              <a:buNone/>
            </a:pPr>
            <a:endParaRPr lang="en-US" sz="3600" dirty="0" smtClean="0"/>
          </a:p>
          <a:p>
            <a:pPr algn="just">
              <a:buNone/>
            </a:pPr>
            <a:r>
              <a:rPr lang="en-US" sz="2800" b="1" dirty="0" smtClean="0">
                <a:solidFill>
                  <a:srgbClr val="FF0000"/>
                </a:solidFill>
              </a:rPr>
              <a:t>Objectives of </a:t>
            </a:r>
            <a:r>
              <a:rPr lang="en-US" sz="2800" b="1" dirty="0" smtClean="0">
                <a:solidFill>
                  <a:srgbClr val="FF0000"/>
                </a:solidFill>
              </a:rPr>
              <a:t>Trial </a:t>
            </a:r>
            <a:r>
              <a:rPr lang="en-US" sz="2800" b="1" dirty="0" smtClean="0">
                <a:solidFill>
                  <a:srgbClr val="FF0000"/>
                </a:solidFill>
              </a:rPr>
              <a:t>Balance:</a:t>
            </a:r>
            <a:endParaRPr lang="en-US" sz="2800" dirty="0" smtClean="0"/>
          </a:p>
          <a:p>
            <a:pPr>
              <a:buNone/>
            </a:pPr>
            <a:endParaRPr lang="en-US" sz="2000" dirty="0" smtClean="0"/>
          </a:p>
          <a:p>
            <a:pPr>
              <a:buNone/>
            </a:pPr>
            <a:r>
              <a:rPr lang="en-US" sz="3100" dirty="0" smtClean="0"/>
              <a:t>The </a:t>
            </a:r>
            <a:r>
              <a:rPr lang="en-US" sz="3100" dirty="0" smtClean="0"/>
              <a:t>main objectives of preparing the trial balance are as under</a:t>
            </a:r>
            <a:r>
              <a:rPr lang="en-US" sz="3100" dirty="0" smtClean="0"/>
              <a:t>:</a:t>
            </a:r>
          </a:p>
          <a:p>
            <a:pPr>
              <a:buNone/>
            </a:pPr>
            <a:endParaRPr lang="en-US" sz="3100" dirty="0" smtClean="0"/>
          </a:p>
          <a:p>
            <a:pPr lvl="0"/>
            <a:r>
              <a:rPr lang="en-US" sz="3100" dirty="0" smtClean="0"/>
              <a:t>To ascertain the arithmetical accuracy of ledger accounts.</a:t>
            </a:r>
          </a:p>
          <a:p>
            <a:pPr lvl="0"/>
            <a:r>
              <a:rPr lang="en-US" sz="3100" dirty="0" smtClean="0"/>
              <a:t>To help locating errors.</a:t>
            </a:r>
          </a:p>
          <a:p>
            <a:r>
              <a:rPr lang="en-US" sz="3100" dirty="0" smtClean="0"/>
              <a:t>To facilitate the preparation of financial statements</a:t>
            </a:r>
            <a:endParaRPr lang="en-US" sz="3100" dirty="0" smtClean="0"/>
          </a:p>
          <a:p>
            <a:endParaRPr lang="en-US" sz="3000" dirty="0" smtClean="0"/>
          </a:p>
          <a:p>
            <a:endParaRPr lang="en-US" sz="2800" dirty="0" smtClean="0"/>
          </a:p>
          <a:p>
            <a:endParaRPr lang="en-US" sz="2800"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3</a:t>
            </a:fld>
            <a:endParaRPr lang="en-US" dirty="0"/>
          </a:p>
        </p:txBody>
      </p:sp>
      <p:sp>
        <p:nvSpPr>
          <p:cNvPr id="19462" name="Content Placeholder 6"/>
          <p:cNvSpPr>
            <a:spLocks noGrp="1"/>
          </p:cNvSpPr>
          <p:nvPr>
            <p:ph sz="quarter" idx="1"/>
          </p:nvPr>
        </p:nvSpPr>
        <p:spPr>
          <a:xfrm>
            <a:off x="381000" y="990600"/>
            <a:ext cx="8382000" cy="5334000"/>
          </a:xfrm>
        </p:spPr>
        <p:txBody>
          <a:bodyPr>
            <a:normAutofit fontScale="47500" lnSpcReduction="20000"/>
          </a:bodyPr>
          <a:lstStyle/>
          <a:p>
            <a:pPr>
              <a:buNone/>
            </a:pPr>
            <a:r>
              <a:rPr lang="en-US" sz="4600" b="1" dirty="0" smtClean="0">
                <a:solidFill>
                  <a:srgbClr val="FF0000"/>
                </a:solidFill>
              </a:rPr>
              <a:t>Preparation of Trial Balance: </a:t>
            </a:r>
            <a:r>
              <a:rPr lang="en-US" sz="4600" b="1" dirty="0" smtClean="0">
                <a:solidFill>
                  <a:srgbClr val="FF0000"/>
                </a:solidFill>
              </a:rPr>
              <a:t>-</a:t>
            </a:r>
            <a:r>
              <a:rPr lang="en-US" sz="3200" b="1" dirty="0" smtClean="0"/>
              <a:t> </a:t>
            </a:r>
            <a:endParaRPr lang="en-US" sz="3200" dirty="0" smtClean="0"/>
          </a:p>
          <a:p>
            <a:pPr>
              <a:buNone/>
            </a:pPr>
            <a:endParaRPr lang="en-US" sz="3200" b="1" dirty="0" smtClean="0"/>
          </a:p>
          <a:p>
            <a:pPr algn="just">
              <a:buNone/>
            </a:pPr>
            <a:r>
              <a:rPr lang="en-US" sz="2800" dirty="0" smtClean="0"/>
              <a:t>	</a:t>
            </a:r>
            <a:r>
              <a:rPr lang="en-US" sz="4800" dirty="0" smtClean="0"/>
              <a:t>To </a:t>
            </a:r>
            <a:r>
              <a:rPr lang="en-US" sz="4800" dirty="0" smtClean="0"/>
              <a:t>verify the correctness of the posting ledger accounts in terms of the debit and credit amounts periodically, a periodic trial balance may be prepared at the end of the month or quarter or half-year. Though a trial balance may be prepared at any time, but it should be prepared at the close of the accounting period so as to verify the arithmetical accuracy of the ledger accounts before preparations of the financial statements. It may be noted that a Trial Balance is always prepared on a particular date and not for a particular period. A Trial Balance may be prepared by following either the Balancing Method or Total Amount Method</a:t>
            </a:r>
            <a:r>
              <a:rPr lang="en-US" sz="4800" dirty="0" smtClean="0"/>
              <a:t>.</a:t>
            </a:r>
            <a:endParaRPr lang="en-US" sz="4800" dirty="0" smtClean="0"/>
          </a:p>
          <a:p>
            <a:pPr algn="just">
              <a:buNone/>
            </a:pPr>
            <a:r>
              <a:rPr lang="en-US" sz="4800" b="1" dirty="0" smtClean="0"/>
              <a:t>	</a:t>
            </a:r>
          </a:p>
          <a:p>
            <a:pPr algn="just">
              <a:buNone/>
            </a:pPr>
            <a:r>
              <a:rPr lang="en-US" sz="4800" b="1" dirty="0" smtClean="0"/>
              <a:t>	</a:t>
            </a:r>
            <a:r>
              <a:rPr lang="en-US" sz="4800" b="1" dirty="0" smtClean="0"/>
              <a:t>a</a:t>
            </a:r>
            <a:r>
              <a:rPr lang="en-US" sz="4800" b="1" dirty="0" smtClean="0"/>
              <a:t>) Balancing Method</a:t>
            </a:r>
            <a:r>
              <a:rPr lang="en-US" sz="4800" dirty="0" smtClean="0"/>
              <a:t>: Under this method balance of all the accounts are incorporated in the trial balance. It may be noted that a trial balance by this method can be prepared only when all the ledger accounts have been balanced. </a:t>
            </a:r>
            <a:endParaRPr lang="en-US" sz="4800" dirty="0" smtClean="0"/>
          </a:p>
          <a:p>
            <a:endParaRPr lang="en-US" sz="3000" dirty="0" smtClean="0"/>
          </a:p>
          <a:p>
            <a:endParaRPr lang="en-US" sz="2800" dirty="0" smtClean="0"/>
          </a:p>
          <a:p>
            <a:endParaRPr lang="en-US" sz="2800"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4</a:t>
            </a:fld>
            <a:endParaRPr lang="en-US" dirty="0"/>
          </a:p>
        </p:txBody>
      </p:sp>
      <p:sp>
        <p:nvSpPr>
          <p:cNvPr id="19462" name="Content Placeholder 6"/>
          <p:cNvSpPr>
            <a:spLocks noGrp="1"/>
          </p:cNvSpPr>
          <p:nvPr>
            <p:ph sz="quarter" idx="1"/>
          </p:nvPr>
        </p:nvSpPr>
        <p:spPr>
          <a:xfrm>
            <a:off x="381000" y="304800"/>
            <a:ext cx="8382000" cy="5943600"/>
          </a:xfrm>
        </p:spPr>
        <p:txBody>
          <a:bodyPr>
            <a:normAutofit/>
          </a:bodyPr>
          <a:lstStyle/>
          <a:p>
            <a:pPr algn="ctr">
              <a:buNone/>
            </a:pPr>
            <a:r>
              <a:rPr lang="en-US" sz="2000" b="1" dirty="0" smtClean="0">
                <a:solidFill>
                  <a:srgbClr val="FF0000"/>
                </a:solidFill>
              </a:rPr>
              <a:t>Format of a Trial Balance By Balancing Method: -</a:t>
            </a:r>
            <a:endParaRPr lang="en-US" sz="2000" dirty="0" smtClean="0">
              <a:solidFill>
                <a:srgbClr val="FF0000"/>
              </a:solidFill>
            </a:endParaRPr>
          </a:p>
          <a:p>
            <a:pPr algn="ctr">
              <a:buNone/>
            </a:pPr>
            <a:r>
              <a:rPr lang="en-US" sz="1700" b="1" dirty="0" smtClean="0"/>
              <a:t>Trial Balance ….(Name of enterprise)…</a:t>
            </a:r>
            <a:endParaRPr lang="en-US" sz="1700" dirty="0" smtClean="0"/>
          </a:p>
          <a:p>
            <a:pPr algn="ctr">
              <a:buNone/>
            </a:pPr>
            <a:r>
              <a:rPr lang="en-US" sz="1700" b="1" dirty="0" smtClean="0"/>
              <a:t>As at …. (Date of preparing Trial Balance)…..</a:t>
            </a:r>
            <a:endParaRPr lang="en-US" sz="1700" dirty="0" smtClean="0"/>
          </a:p>
          <a:p>
            <a:pPr algn="ctr">
              <a:spcBef>
                <a:spcPts val="0"/>
              </a:spcBef>
              <a:buNone/>
            </a:pPr>
            <a:endParaRPr lang="en-US" sz="4800" b="1" dirty="0" smtClean="0"/>
          </a:p>
          <a:p>
            <a:pPr>
              <a:buNone/>
            </a:pPr>
            <a:endParaRPr lang="en-US" sz="4800" b="1" dirty="0" smtClean="0"/>
          </a:p>
          <a:p>
            <a:pPr>
              <a:buNone/>
            </a:pPr>
            <a:r>
              <a:rPr lang="en-US" sz="2800" dirty="0" smtClean="0"/>
              <a:t>	</a:t>
            </a:r>
            <a:endParaRPr lang="en-US" sz="3000" dirty="0" smtClean="0"/>
          </a:p>
          <a:p>
            <a:endParaRPr lang="en-US" sz="2800" dirty="0" smtClean="0"/>
          </a:p>
          <a:p>
            <a:endParaRPr lang="en-US" sz="2800" dirty="0"/>
          </a:p>
        </p:txBody>
      </p:sp>
      <p:graphicFrame>
        <p:nvGraphicFramePr>
          <p:cNvPr id="1026" name="Object 2"/>
          <p:cNvGraphicFramePr>
            <a:graphicFrameLocks noChangeAspect="1"/>
          </p:cNvGraphicFramePr>
          <p:nvPr/>
        </p:nvGraphicFramePr>
        <p:xfrm>
          <a:off x="285081" y="1447800"/>
          <a:ext cx="8554119" cy="4800601"/>
        </p:xfrm>
        <a:graphic>
          <a:graphicData uri="http://schemas.openxmlformats.org/presentationml/2006/ole">
            <p:oleObj spid="_x0000_s1026" name="Document" r:id="rId3" imgW="6668072" imgH="3316748" progId="Word.Document.12">
              <p:embed/>
            </p:oleObj>
          </a:graphicData>
        </a:graphic>
      </p:graphicFrame>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228600" y="685800"/>
            <a:ext cx="8686800" cy="2057400"/>
          </a:xfrm>
        </p:spPr>
        <p:txBody>
          <a:bodyPr>
            <a:noAutofit/>
          </a:bodyPr>
          <a:lstStyle/>
          <a:p>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b</a:t>
            </a:r>
            <a:r>
              <a:rPr lang="en-US" sz="1800" b="1" dirty="0" smtClean="0">
                <a:solidFill>
                  <a:schemeClr val="tx1"/>
                </a:solidFill>
              </a:rPr>
              <a:t>) Total Amount Method:</a:t>
            </a:r>
            <a:r>
              <a:rPr lang="en-US" sz="1800" dirty="0" smtClean="0">
                <a:solidFill>
                  <a:schemeClr val="tx1"/>
                </a:solidFill>
              </a:rPr>
              <a:t> -Under this method, the total amounts of debit items and credit items in each ledger account are incorporated in the trial balance. It may be noted that a trial balance by this method can be prepared immediately after the completion of posting from the books of original entry to the ledger</a:t>
            </a:r>
            <a:r>
              <a:rPr lang="en-US" sz="1800" dirty="0" smtClean="0">
                <a:solidFill>
                  <a:schemeClr val="tx1"/>
                </a:solidFill>
              </a:rPr>
              <a:t>.</a:t>
            </a:r>
            <a:br>
              <a:rPr lang="en-US" sz="1800" dirty="0" smtClean="0">
                <a:solidFill>
                  <a:schemeClr val="tx1"/>
                </a:solidFill>
              </a:rPr>
            </a:br>
            <a:r>
              <a:rPr lang="en-US" sz="1800" dirty="0" smtClean="0">
                <a:solidFill>
                  <a:schemeClr val="tx1"/>
                </a:solidFill>
              </a:rPr>
              <a:t/>
            </a:r>
            <a:br>
              <a:rPr lang="en-US" sz="1800" dirty="0" smtClean="0">
                <a:solidFill>
                  <a:schemeClr val="tx1"/>
                </a:solidFill>
              </a:rPr>
            </a:br>
            <a:r>
              <a:rPr lang="en-US" sz="1500" b="1" dirty="0" smtClean="0">
                <a:solidFill>
                  <a:schemeClr val="tx1"/>
                </a:solidFill>
              </a:rPr>
              <a:t>Format </a:t>
            </a:r>
            <a:r>
              <a:rPr lang="en-US" sz="1500" b="1" dirty="0" smtClean="0">
                <a:solidFill>
                  <a:schemeClr val="tx1"/>
                </a:solidFill>
              </a:rPr>
              <a:t>of a Trial Balance By Total Amount Method: -</a:t>
            </a:r>
            <a:r>
              <a:rPr lang="en-US" sz="1500" dirty="0" smtClean="0">
                <a:solidFill>
                  <a:schemeClr val="tx1"/>
                </a:solidFill>
              </a:rPr>
              <a:t/>
            </a:r>
            <a:br>
              <a:rPr lang="en-US" sz="1500" dirty="0" smtClean="0">
                <a:solidFill>
                  <a:schemeClr val="tx1"/>
                </a:solidFill>
              </a:rPr>
            </a:br>
            <a:r>
              <a:rPr lang="en-US" sz="1500" b="1" dirty="0" smtClean="0">
                <a:solidFill>
                  <a:schemeClr val="tx1"/>
                </a:solidFill>
              </a:rPr>
              <a:t>Trial Balance ….(Name of enterprise)…</a:t>
            </a:r>
            <a:r>
              <a:rPr lang="en-US" sz="1500" dirty="0" smtClean="0">
                <a:solidFill>
                  <a:schemeClr val="tx1"/>
                </a:solidFill>
              </a:rPr>
              <a:t/>
            </a:r>
            <a:br>
              <a:rPr lang="en-US" sz="1500" dirty="0" smtClean="0">
                <a:solidFill>
                  <a:schemeClr val="tx1"/>
                </a:solidFill>
              </a:rPr>
            </a:br>
            <a:r>
              <a:rPr lang="en-US" sz="1500" b="1" dirty="0" smtClean="0">
                <a:solidFill>
                  <a:schemeClr val="tx1"/>
                </a:solidFill>
              </a:rPr>
              <a:t>As at …. (Date of preparing Trial Balance)…..</a:t>
            </a:r>
            <a:r>
              <a:rPr lang="en-US" sz="1500" dirty="0" smtClean="0">
                <a:solidFill>
                  <a:schemeClr val="tx1"/>
                </a:solidFill>
              </a:rPr>
              <a:t/>
            </a:r>
            <a:br>
              <a:rPr lang="en-US" sz="1500" dirty="0" smtClean="0">
                <a:solidFill>
                  <a:schemeClr val="tx1"/>
                </a:solidFill>
              </a:rPr>
            </a:br>
            <a:endParaRPr lang="en-US" sz="1500" dirty="0">
              <a:solidFill>
                <a:schemeClr val="tx1"/>
              </a:solidFill>
            </a:endParaRPr>
          </a:p>
        </p:txBody>
      </p:sp>
      <p:graphicFrame>
        <p:nvGraphicFramePr>
          <p:cNvPr id="9" name="Table 8"/>
          <p:cNvGraphicFramePr>
            <a:graphicFrameLocks noGrp="1"/>
          </p:cNvGraphicFramePr>
          <p:nvPr/>
        </p:nvGraphicFramePr>
        <p:xfrm>
          <a:off x="533398" y="2590800"/>
          <a:ext cx="8077204" cy="3886200"/>
        </p:xfrm>
        <a:graphic>
          <a:graphicData uri="http://schemas.openxmlformats.org/drawingml/2006/table">
            <a:tbl>
              <a:tblPr/>
              <a:tblGrid>
                <a:gridCol w="831749"/>
                <a:gridCol w="3502584"/>
                <a:gridCol w="693124"/>
                <a:gridCol w="831749"/>
                <a:gridCol w="831749"/>
                <a:gridCol w="831749"/>
                <a:gridCol w="554500"/>
              </a:tblGrid>
              <a:tr h="518160">
                <a:tc rowSpan="2">
                  <a:txBody>
                    <a:bodyPr/>
                    <a:lstStyle/>
                    <a:p>
                      <a:pPr marL="0" marR="0" algn="ctr">
                        <a:lnSpc>
                          <a:spcPct val="125000"/>
                        </a:lnSpc>
                        <a:spcBef>
                          <a:spcPts val="0"/>
                        </a:spcBef>
                        <a:spcAft>
                          <a:spcPts val="0"/>
                        </a:spcAft>
                      </a:pPr>
                      <a:r>
                        <a:rPr lang="en-US" sz="1100" b="1" dirty="0">
                          <a:latin typeface="Times New Roman"/>
                          <a:ea typeface="Times New Roman"/>
                        </a:rPr>
                        <a:t>S. No.</a:t>
                      </a:r>
                      <a:endParaRPr lang="en-US" sz="1100" dirty="0">
                        <a:latin typeface="Arial"/>
                        <a:ea typeface="Times New Roman"/>
                      </a:endParaRPr>
                    </a:p>
                  </a:txBody>
                  <a:tcPr marL="62773" marR="6277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25000"/>
                        </a:lnSpc>
                        <a:spcBef>
                          <a:spcPts val="0"/>
                        </a:spcBef>
                        <a:spcAft>
                          <a:spcPts val="0"/>
                        </a:spcAft>
                      </a:pPr>
                      <a:r>
                        <a:rPr lang="en-US" sz="1100" b="1" dirty="0">
                          <a:latin typeface="Times New Roman"/>
                          <a:ea typeface="Times New Roman"/>
                        </a:rPr>
                        <a:t>Name of Account</a:t>
                      </a:r>
                      <a:endParaRPr lang="en-US" sz="1100" dirty="0">
                        <a:latin typeface="Arial"/>
                        <a:ea typeface="Times New Roman"/>
                      </a:endParaRPr>
                    </a:p>
                  </a:txBody>
                  <a:tcPr marL="62773" marR="627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25000"/>
                        </a:lnSpc>
                        <a:spcBef>
                          <a:spcPts val="0"/>
                        </a:spcBef>
                        <a:spcAft>
                          <a:spcPts val="0"/>
                        </a:spcAft>
                      </a:pPr>
                      <a:r>
                        <a:rPr lang="en-US" sz="1100" b="1">
                          <a:latin typeface="Times New Roman"/>
                          <a:ea typeface="Times New Roman"/>
                        </a:rPr>
                        <a:t>L.F.</a:t>
                      </a:r>
                      <a:endParaRPr lang="en-US" sz="1100">
                        <a:latin typeface="Arial"/>
                        <a:ea typeface="Times New Roman"/>
                      </a:endParaRPr>
                    </a:p>
                  </a:txBody>
                  <a:tcPr marL="62773" marR="627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25000"/>
                        </a:lnSpc>
                        <a:spcBef>
                          <a:spcPts val="0"/>
                        </a:spcBef>
                        <a:spcAft>
                          <a:spcPts val="0"/>
                        </a:spcAft>
                      </a:pPr>
                      <a:r>
                        <a:rPr lang="en-US" sz="1100" b="1">
                          <a:latin typeface="Times New Roman"/>
                          <a:ea typeface="Times New Roman"/>
                        </a:rPr>
                        <a:t>Total of</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Debit Balance</a:t>
                      </a:r>
                      <a:endParaRPr lang="en-US" sz="1100">
                        <a:latin typeface="Arial"/>
                        <a:ea typeface="Times New Roman"/>
                      </a:endParaRPr>
                    </a:p>
                  </a:txBody>
                  <a:tcPr marL="62773" marR="6277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25000"/>
                        </a:lnSpc>
                        <a:spcBef>
                          <a:spcPts val="0"/>
                        </a:spcBef>
                        <a:spcAft>
                          <a:spcPts val="0"/>
                        </a:spcAft>
                      </a:pPr>
                      <a:r>
                        <a:rPr lang="en-US" sz="1100" b="1">
                          <a:latin typeface="Times New Roman"/>
                          <a:ea typeface="Times New Roman"/>
                        </a:rPr>
                        <a:t>Total of </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Credit Balance</a:t>
                      </a:r>
                      <a:endParaRPr lang="en-US" sz="1100">
                        <a:latin typeface="Arial"/>
                        <a:ea typeface="Times New Roman"/>
                      </a:endParaRPr>
                    </a:p>
                  </a:txBody>
                  <a:tcPr marL="62773" marR="62773"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5908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25000"/>
                        </a:lnSpc>
                        <a:spcBef>
                          <a:spcPts val="0"/>
                        </a:spcBef>
                        <a:spcAft>
                          <a:spcPts val="0"/>
                        </a:spcAft>
                      </a:pPr>
                      <a:r>
                        <a:rPr lang="en-US" sz="1100" b="1">
                          <a:latin typeface="Times New Roman"/>
                          <a:ea typeface="Times New Roman"/>
                        </a:rPr>
                        <a:t>Rs.</a:t>
                      </a: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r>
                        <a:rPr lang="en-US" sz="1100" b="1">
                          <a:latin typeface="Times New Roman"/>
                          <a:ea typeface="Times New Roman"/>
                        </a:rPr>
                        <a:t>P.</a:t>
                      </a: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100" b="1">
                          <a:latin typeface="Times New Roman"/>
                          <a:ea typeface="Times New Roman"/>
                        </a:rPr>
                        <a:t>Rs.</a:t>
                      </a: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100" b="1">
                          <a:latin typeface="Times New Roman"/>
                          <a:ea typeface="Times New Roman"/>
                        </a:rPr>
                        <a:t>P.</a:t>
                      </a: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9880">
                <a:tc>
                  <a:txBody>
                    <a:bodyPr/>
                    <a:lstStyle/>
                    <a:p>
                      <a:pPr marL="0" marR="0" algn="ctr">
                        <a:lnSpc>
                          <a:spcPct val="125000"/>
                        </a:lnSpc>
                        <a:spcBef>
                          <a:spcPts val="0"/>
                        </a:spcBef>
                        <a:spcAft>
                          <a:spcPts val="0"/>
                        </a:spcAft>
                      </a:pPr>
                      <a:r>
                        <a:rPr lang="en-US" sz="1100" b="1">
                          <a:latin typeface="Times New Roman"/>
                          <a:ea typeface="Times New Roman"/>
                        </a:rPr>
                        <a:t>1.</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2.</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3.</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4.</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5.</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6.</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7.</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8.</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9.</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10.</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11.</a:t>
                      </a:r>
                      <a:endParaRPr lang="en-US" sz="1100">
                        <a:latin typeface="Arial"/>
                        <a:ea typeface="Times New Roman"/>
                      </a:endParaRPr>
                    </a:p>
                  </a:txBody>
                  <a:tcPr marL="62773" marR="6277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r>
                        <a:rPr lang="en-US" sz="1100" b="1" dirty="0">
                          <a:latin typeface="Times New Roman"/>
                          <a:ea typeface="Times New Roman"/>
                        </a:rPr>
                        <a:t>Purchases A/c</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Sales A/c</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Purchases Returns A/c</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Sales Returns A/c</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Cash A/c</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Bank A/c</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Capital A/c</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Salaries A/c</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Furniture A/c</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Ram’s A/c</a:t>
                      </a:r>
                      <a:endParaRPr lang="en-US" sz="1100" dirty="0">
                        <a:latin typeface="Arial"/>
                        <a:ea typeface="Times New Roman"/>
                      </a:endParaRPr>
                    </a:p>
                    <a:p>
                      <a:pPr marL="0" marR="0">
                        <a:lnSpc>
                          <a:spcPct val="125000"/>
                        </a:lnSpc>
                        <a:spcBef>
                          <a:spcPts val="0"/>
                        </a:spcBef>
                        <a:spcAft>
                          <a:spcPts val="0"/>
                        </a:spcAft>
                      </a:pPr>
                      <a:r>
                        <a:rPr lang="en-US" sz="1100" b="1" dirty="0" err="1">
                          <a:latin typeface="Times New Roman"/>
                          <a:ea typeface="Times New Roman"/>
                        </a:rPr>
                        <a:t>Shyam’s</a:t>
                      </a:r>
                      <a:r>
                        <a:rPr lang="en-US" sz="1100" b="1" dirty="0">
                          <a:latin typeface="Times New Roman"/>
                          <a:ea typeface="Times New Roman"/>
                        </a:rPr>
                        <a:t> A/c</a:t>
                      </a:r>
                      <a:endParaRPr lang="en-US" sz="1100" dirty="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100" b="1" dirty="0">
                          <a:latin typeface="Times New Roman"/>
                          <a:ea typeface="Times New Roman"/>
                        </a:rPr>
                        <a:t>P-1</a:t>
                      </a:r>
                      <a:endParaRPr lang="en-US" sz="1100" dirty="0">
                        <a:latin typeface="Arial"/>
                        <a:ea typeface="Times New Roman"/>
                      </a:endParaRPr>
                    </a:p>
                    <a:p>
                      <a:pPr marL="0" marR="0" algn="ctr">
                        <a:lnSpc>
                          <a:spcPct val="125000"/>
                        </a:lnSpc>
                        <a:spcBef>
                          <a:spcPts val="0"/>
                        </a:spcBef>
                        <a:spcAft>
                          <a:spcPts val="0"/>
                        </a:spcAft>
                      </a:pPr>
                      <a:r>
                        <a:rPr lang="en-US" sz="1100" b="1" dirty="0">
                          <a:latin typeface="Times New Roman"/>
                          <a:ea typeface="Times New Roman"/>
                        </a:rPr>
                        <a:t>S-1</a:t>
                      </a:r>
                      <a:endParaRPr lang="en-US" sz="1100" dirty="0">
                        <a:latin typeface="Arial"/>
                        <a:ea typeface="Times New Roman"/>
                      </a:endParaRPr>
                    </a:p>
                    <a:p>
                      <a:pPr marL="0" marR="0" algn="ctr">
                        <a:lnSpc>
                          <a:spcPct val="125000"/>
                        </a:lnSpc>
                        <a:spcBef>
                          <a:spcPts val="0"/>
                        </a:spcBef>
                        <a:spcAft>
                          <a:spcPts val="0"/>
                        </a:spcAft>
                      </a:pPr>
                      <a:r>
                        <a:rPr lang="en-US" sz="1100" b="1" dirty="0">
                          <a:latin typeface="Times New Roman"/>
                          <a:ea typeface="Times New Roman"/>
                        </a:rPr>
                        <a:t>P-2</a:t>
                      </a:r>
                      <a:endParaRPr lang="en-US" sz="1100" dirty="0">
                        <a:latin typeface="Arial"/>
                        <a:ea typeface="Times New Roman"/>
                      </a:endParaRPr>
                    </a:p>
                    <a:p>
                      <a:pPr marL="0" marR="0" algn="ctr">
                        <a:lnSpc>
                          <a:spcPct val="125000"/>
                        </a:lnSpc>
                        <a:spcBef>
                          <a:spcPts val="0"/>
                        </a:spcBef>
                        <a:spcAft>
                          <a:spcPts val="0"/>
                        </a:spcAft>
                      </a:pPr>
                      <a:r>
                        <a:rPr lang="en-US" sz="1100" b="1" dirty="0">
                          <a:latin typeface="Times New Roman"/>
                          <a:ea typeface="Times New Roman"/>
                        </a:rPr>
                        <a:t>S-2</a:t>
                      </a:r>
                      <a:endParaRPr lang="en-US" sz="1100" dirty="0">
                        <a:latin typeface="Arial"/>
                        <a:ea typeface="Times New Roman"/>
                      </a:endParaRPr>
                    </a:p>
                    <a:p>
                      <a:pPr marL="0" marR="0" algn="ctr">
                        <a:lnSpc>
                          <a:spcPct val="125000"/>
                        </a:lnSpc>
                        <a:spcBef>
                          <a:spcPts val="0"/>
                        </a:spcBef>
                        <a:spcAft>
                          <a:spcPts val="0"/>
                        </a:spcAft>
                      </a:pPr>
                      <a:r>
                        <a:rPr lang="en-US" sz="1100" b="1" dirty="0">
                          <a:latin typeface="Times New Roman"/>
                          <a:ea typeface="Times New Roman"/>
                        </a:rPr>
                        <a:t>CB-1</a:t>
                      </a:r>
                      <a:endParaRPr lang="en-US" sz="1100" dirty="0">
                        <a:latin typeface="Arial"/>
                        <a:ea typeface="Times New Roman"/>
                      </a:endParaRPr>
                    </a:p>
                    <a:p>
                      <a:pPr marL="0" marR="0" algn="ctr">
                        <a:lnSpc>
                          <a:spcPct val="125000"/>
                        </a:lnSpc>
                        <a:spcBef>
                          <a:spcPts val="0"/>
                        </a:spcBef>
                        <a:spcAft>
                          <a:spcPts val="0"/>
                        </a:spcAft>
                      </a:pPr>
                      <a:r>
                        <a:rPr lang="en-US" sz="1100" b="1" dirty="0">
                          <a:latin typeface="Times New Roman"/>
                          <a:ea typeface="Times New Roman"/>
                        </a:rPr>
                        <a:t>CB-1</a:t>
                      </a:r>
                      <a:endParaRPr lang="en-US" sz="1100" dirty="0">
                        <a:latin typeface="Arial"/>
                        <a:ea typeface="Times New Roman"/>
                      </a:endParaRPr>
                    </a:p>
                    <a:p>
                      <a:pPr marL="0" marR="0" algn="ctr">
                        <a:lnSpc>
                          <a:spcPct val="125000"/>
                        </a:lnSpc>
                        <a:spcBef>
                          <a:spcPts val="0"/>
                        </a:spcBef>
                        <a:spcAft>
                          <a:spcPts val="0"/>
                        </a:spcAft>
                      </a:pPr>
                      <a:r>
                        <a:rPr lang="en-US" sz="1100" b="1" dirty="0">
                          <a:latin typeface="Times New Roman"/>
                          <a:ea typeface="Times New Roman"/>
                        </a:rPr>
                        <a:t>C-1</a:t>
                      </a:r>
                      <a:endParaRPr lang="en-US" sz="1100" dirty="0">
                        <a:latin typeface="Arial"/>
                        <a:ea typeface="Times New Roman"/>
                      </a:endParaRPr>
                    </a:p>
                    <a:p>
                      <a:pPr marL="0" marR="0" algn="ctr">
                        <a:lnSpc>
                          <a:spcPct val="125000"/>
                        </a:lnSpc>
                        <a:spcBef>
                          <a:spcPts val="0"/>
                        </a:spcBef>
                        <a:spcAft>
                          <a:spcPts val="0"/>
                        </a:spcAft>
                      </a:pPr>
                      <a:r>
                        <a:rPr lang="en-US" sz="1100" b="1" dirty="0">
                          <a:latin typeface="Times New Roman"/>
                          <a:ea typeface="Times New Roman"/>
                        </a:rPr>
                        <a:t>S-3</a:t>
                      </a:r>
                      <a:endParaRPr lang="en-US" sz="1100" dirty="0">
                        <a:latin typeface="Arial"/>
                        <a:ea typeface="Times New Roman"/>
                      </a:endParaRPr>
                    </a:p>
                    <a:p>
                      <a:pPr marL="0" marR="0" algn="ctr">
                        <a:lnSpc>
                          <a:spcPct val="125000"/>
                        </a:lnSpc>
                        <a:spcBef>
                          <a:spcPts val="0"/>
                        </a:spcBef>
                        <a:spcAft>
                          <a:spcPts val="0"/>
                        </a:spcAft>
                      </a:pPr>
                      <a:r>
                        <a:rPr lang="en-US" sz="1100" b="1" dirty="0">
                          <a:latin typeface="Times New Roman"/>
                          <a:ea typeface="Times New Roman"/>
                        </a:rPr>
                        <a:t>F-1</a:t>
                      </a:r>
                      <a:endParaRPr lang="en-US" sz="1100" dirty="0">
                        <a:latin typeface="Arial"/>
                        <a:ea typeface="Times New Roman"/>
                      </a:endParaRPr>
                    </a:p>
                    <a:p>
                      <a:pPr marL="0" marR="0" algn="ctr">
                        <a:lnSpc>
                          <a:spcPct val="125000"/>
                        </a:lnSpc>
                        <a:spcBef>
                          <a:spcPts val="0"/>
                        </a:spcBef>
                        <a:spcAft>
                          <a:spcPts val="0"/>
                        </a:spcAft>
                      </a:pPr>
                      <a:r>
                        <a:rPr lang="en-US" sz="1100" b="1" dirty="0">
                          <a:latin typeface="Times New Roman"/>
                          <a:ea typeface="Times New Roman"/>
                        </a:rPr>
                        <a:t>R-1</a:t>
                      </a:r>
                      <a:endParaRPr lang="en-US" sz="1100" dirty="0">
                        <a:latin typeface="Arial"/>
                        <a:ea typeface="Times New Roman"/>
                      </a:endParaRPr>
                    </a:p>
                    <a:p>
                      <a:pPr marL="0" marR="0" algn="ctr">
                        <a:lnSpc>
                          <a:spcPct val="125000"/>
                        </a:lnSpc>
                        <a:spcBef>
                          <a:spcPts val="0"/>
                        </a:spcBef>
                        <a:spcAft>
                          <a:spcPts val="0"/>
                        </a:spcAft>
                      </a:pPr>
                      <a:r>
                        <a:rPr lang="en-US" sz="1100" b="1" dirty="0">
                          <a:latin typeface="Times New Roman"/>
                          <a:ea typeface="Times New Roman"/>
                        </a:rPr>
                        <a:t>S-4</a:t>
                      </a:r>
                      <a:endParaRPr lang="en-US" sz="1100" dirty="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latin typeface="Times New Roman"/>
                          <a:ea typeface="Times New Roman"/>
                        </a:rPr>
                        <a:t>xxx</a:t>
                      </a:r>
                      <a:endParaRPr lang="en-US" sz="1100" dirty="0">
                        <a:latin typeface="Arial"/>
                        <a:ea typeface="Times New Roman"/>
                      </a:endParaRPr>
                    </a:p>
                    <a:p>
                      <a:pPr marL="0" marR="0" algn="ctr">
                        <a:spcBef>
                          <a:spcPts val="0"/>
                        </a:spcBef>
                        <a:spcAft>
                          <a:spcPts val="0"/>
                        </a:spcAft>
                      </a:pPr>
                      <a:r>
                        <a:rPr lang="en-US" sz="1100" b="1" dirty="0">
                          <a:latin typeface="Times New Roman"/>
                          <a:ea typeface="Times New Roman"/>
                        </a:rPr>
                        <a:t>xxx</a:t>
                      </a:r>
                      <a:endParaRPr lang="en-US" sz="1100" dirty="0">
                        <a:latin typeface="Arial"/>
                        <a:ea typeface="Times New Roman"/>
                      </a:endParaRPr>
                    </a:p>
                    <a:p>
                      <a:pPr marL="0" marR="0" algn="ctr">
                        <a:spcBef>
                          <a:spcPts val="0"/>
                        </a:spcBef>
                        <a:spcAft>
                          <a:spcPts val="0"/>
                        </a:spcAft>
                      </a:pPr>
                      <a:r>
                        <a:rPr lang="en-US" sz="1100" b="1" dirty="0">
                          <a:latin typeface="Times New Roman"/>
                          <a:ea typeface="Times New Roman"/>
                        </a:rPr>
                        <a:t>xxx</a:t>
                      </a:r>
                      <a:endParaRPr lang="en-US" sz="1100" dirty="0">
                        <a:latin typeface="Arial"/>
                        <a:ea typeface="Times New Roman"/>
                      </a:endParaRPr>
                    </a:p>
                    <a:p>
                      <a:pPr marL="0" marR="0" algn="ctr">
                        <a:spcBef>
                          <a:spcPts val="0"/>
                        </a:spcBef>
                        <a:spcAft>
                          <a:spcPts val="0"/>
                        </a:spcAft>
                      </a:pPr>
                      <a:r>
                        <a:rPr lang="en-US" sz="1100" b="1" dirty="0">
                          <a:latin typeface="Times New Roman"/>
                          <a:ea typeface="Times New Roman"/>
                        </a:rPr>
                        <a:t>xxx</a:t>
                      </a:r>
                      <a:endParaRPr lang="en-US" sz="1100" dirty="0">
                        <a:latin typeface="Arial"/>
                        <a:ea typeface="Times New Roman"/>
                      </a:endParaRPr>
                    </a:p>
                    <a:p>
                      <a:pPr marL="0" marR="0" algn="ctr">
                        <a:spcBef>
                          <a:spcPts val="0"/>
                        </a:spcBef>
                        <a:spcAft>
                          <a:spcPts val="0"/>
                        </a:spcAft>
                      </a:pPr>
                      <a:r>
                        <a:rPr lang="en-US" sz="1100" b="1" dirty="0">
                          <a:latin typeface="Times New Roman"/>
                          <a:ea typeface="Times New Roman"/>
                        </a:rPr>
                        <a:t>xxx</a:t>
                      </a:r>
                      <a:endParaRPr lang="en-US" sz="1100" dirty="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100" b="1">
                          <a:latin typeface="Times New Roman"/>
                          <a:ea typeface="Times New Roman"/>
                        </a:rPr>
                        <a:t>--</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a:t>
                      </a:r>
                      <a:endParaRPr lang="en-US" sz="1100">
                        <a:latin typeface="Arial"/>
                        <a:ea typeface="Times New Roman"/>
                      </a:endParaRPr>
                    </a:p>
                    <a:p>
                      <a:pPr marL="0" marR="0" algn="ctr">
                        <a:lnSpc>
                          <a:spcPct val="125000"/>
                        </a:lnSpc>
                        <a:spcBef>
                          <a:spcPts val="0"/>
                        </a:spcBef>
                        <a:spcAft>
                          <a:spcPts val="0"/>
                        </a:spcAft>
                      </a:pPr>
                      <a:r>
                        <a:rPr lang="en-US" sz="1100" b="1">
                          <a:latin typeface="Times New Roman"/>
                          <a:ea typeface="Times New Roman"/>
                        </a:rPr>
                        <a:t>--</a:t>
                      </a: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endParaRPr lang="en-US" sz="1100">
                        <a:latin typeface="Arial"/>
                        <a:ea typeface="Times New Roman"/>
                      </a:endParaRPr>
                    </a:p>
                    <a:p>
                      <a:pPr marL="0" marR="0" algn="ctr">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gn="ctr">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gn="ctr">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gn="ctr">
                        <a:spcBef>
                          <a:spcPts val="0"/>
                        </a:spcBef>
                        <a:spcAft>
                          <a:spcPts val="0"/>
                        </a:spcAft>
                      </a:pPr>
                      <a:r>
                        <a:rPr lang="en-US" sz="1100" b="1">
                          <a:latin typeface="Times New Roman"/>
                          <a:ea typeface="Times New Roman"/>
                        </a:rPr>
                        <a:t>xxx</a:t>
                      </a: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9080">
                <a:tc>
                  <a:txBody>
                    <a:bodyPr/>
                    <a:lstStyle/>
                    <a:p>
                      <a:pPr marL="0" marR="0" algn="ctr">
                        <a:lnSpc>
                          <a:spcPct val="125000"/>
                        </a:lnSpc>
                        <a:spcBef>
                          <a:spcPts val="0"/>
                        </a:spcBef>
                        <a:spcAft>
                          <a:spcPts val="0"/>
                        </a:spcAft>
                      </a:pPr>
                      <a:endParaRPr lang="en-US" sz="1100">
                        <a:latin typeface="Arial"/>
                        <a:ea typeface="Times New Roman"/>
                      </a:endParaRPr>
                    </a:p>
                  </a:txBody>
                  <a:tcPr marL="62773" marR="6277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100" b="1">
                          <a:latin typeface="Times New Roman"/>
                          <a:ea typeface="Times New Roman"/>
                        </a:rPr>
                        <a:t>Total</a:t>
                      </a: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100" b="1">
                          <a:latin typeface="Times New Roman"/>
                          <a:ea typeface="Times New Roman"/>
                        </a:rPr>
                        <a:t>--</a:t>
                      </a: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100" b="1" dirty="0">
                          <a:latin typeface="Times New Roman"/>
                          <a:ea typeface="Times New Roman"/>
                        </a:rPr>
                        <a:t>--</a:t>
                      </a:r>
                      <a:endParaRPr lang="en-US" sz="1100" dirty="0">
                        <a:latin typeface="Arial"/>
                        <a:ea typeface="Times New Roman"/>
                      </a:endParaRPr>
                    </a:p>
                  </a:txBody>
                  <a:tcPr marL="62773" marR="6277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smtClean="0">
                <a:solidFill>
                  <a:srgbClr val="FF0000"/>
                </a:solidFill>
              </a:rPr>
              <a:t>Thank You</a:t>
            </a:r>
            <a:endParaRPr lang="en-US" sz="5000" dirty="0">
              <a:solidFill>
                <a:srgbClr val="FF0000"/>
              </a:solidFill>
            </a:endParaRP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6</a:t>
            </a:fld>
            <a:endParaRPr lang="en-US"/>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3844</TotalTime>
  <Words>175</Words>
  <Application>Microsoft Office PowerPoint</Application>
  <PresentationFormat>On-screen Show (4:3)</PresentationFormat>
  <Paragraphs>107</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Civic</vt:lpstr>
      <vt:lpstr>Microsoft Office Word Document</vt:lpstr>
      <vt:lpstr>       WELCOME Class: B.Com – Part-1  Subject: Financial Accounting TOPIC: TRIAL BALANCE  </vt:lpstr>
      <vt:lpstr>Meaning of Trial Balance</vt:lpstr>
      <vt:lpstr>Slide 3</vt:lpstr>
      <vt:lpstr>Slide 4</vt:lpstr>
      <vt:lpstr>         b) Total Amount Method: -Under this method, the total amounts of debit items and credit items in each ledger account are incorporated in the trial balance. It may be noted that a trial balance by this method can be prepared immediately after the completion of posting from the books of original entry to the ledger.  Format of a Trial Balance By Total Amount Method: - Trial Balance ….(Name of enterprise)… As at …. (Date of preparing Trial Balance)…..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330</cp:revision>
  <dcterms:created xsi:type="dcterms:W3CDTF">2011-08-23T10:02:56Z</dcterms:created>
  <dcterms:modified xsi:type="dcterms:W3CDTF">2020-04-01T07:22:33Z</dcterms:modified>
</cp:coreProperties>
</file>